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f77438021_2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6f77438021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f77438021_2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6f77438021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f7743802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6f7743802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f77438021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6f7743802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f77438021_2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6f77438021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f77438021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6f77438021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f77438021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6f77438021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f77438021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6f77438021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f77438021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6f77438021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f77438021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6f77438021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Predictive Modeling:  Process that uses data mining and probability to forecast outcomes.</a:t>
            </a:r>
            <a:endParaRPr/>
          </a:p>
          <a:p>
            <a:pPr indent="0" lvl="0" marL="0" rtl="0" algn="l">
              <a:lnSpc>
                <a:spcPct val="100000"/>
              </a:lnSpc>
              <a:spcBef>
                <a:spcPts val="0"/>
              </a:spcBef>
              <a:spcAft>
                <a:spcPts val="0"/>
              </a:spcAft>
              <a:buClr>
                <a:schemeClr val="dk2"/>
              </a:buClr>
              <a:buSzPts val="1100"/>
              <a:buFont typeface="Arial"/>
              <a:buNone/>
            </a:pPr>
            <a:r>
              <a:rPr lang="en"/>
              <a:t>Predictive Modeling Example:  Weather forecasting and spam filters.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f77438021_2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6f77438021_2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Predictive Modeling:  Process that uses data mining and probability to forecast outcomes.</a:t>
            </a:r>
            <a:endParaRPr/>
          </a:p>
          <a:p>
            <a:pPr indent="0" lvl="0" marL="0" rtl="0" algn="l">
              <a:lnSpc>
                <a:spcPct val="100000"/>
              </a:lnSpc>
              <a:spcBef>
                <a:spcPts val="0"/>
              </a:spcBef>
              <a:spcAft>
                <a:spcPts val="0"/>
              </a:spcAft>
              <a:buClr>
                <a:schemeClr val="dk2"/>
              </a:buClr>
              <a:buSzPts val="1100"/>
              <a:buFont typeface="Arial"/>
              <a:buNone/>
            </a:pPr>
            <a:r>
              <a:rPr lang="en"/>
              <a:t>Predictive Modeling Example:  Weather forecasting and spam filters.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f77438021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6f77438021_2_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f77438021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6f77438021_2_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f77438021_2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6f77438021_2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Over half your time is spent working with the data (Exploratory Data Analysis, Cleaning and Feature Engineering)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Other 20% </a:t>
            </a:r>
            <a:endParaRPr/>
          </a:p>
          <a:p>
            <a:pPr indent="-298450" lvl="0" marL="457200" rtl="0" algn="l">
              <a:lnSpc>
                <a:spcPct val="100000"/>
              </a:lnSpc>
              <a:spcBef>
                <a:spcPts val="0"/>
              </a:spcBef>
              <a:spcAft>
                <a:spcPts val="0"/>
              </a:spcAft>
              <a:buSzPts val="1100"/>
              <a:buChar char="-"/>
            </a:pPr>
            <a:r>
              <a:rPr lang="en"/>
              <a:t>Aggregating data, looking for sources (Api’s, Government, ect.)</a:t>
            </a:r>
            <a:endParaRPr/>
          </a:p>
          <a:p>
            <a:pPr indent="-298450" lvl="0" marL="457200" rtl="0" algn="l">
              <a:lnSpc>
                <a:spcPct val="100000"/>
              </a:lnSpc>
              <a:spcBef>
                <a:spcPts val="0"/>
              </a:spcBef>
              <a:spcAft>
                <a:spcPts val="0"/>
              </a:spcAft>
              <a:buSzPts val="1100"/>
              <a:buChar char="-"/>
            </a:pPr>
            <a:r>
              <a:rPr lang="en"/>
              <a:t>Scraping/Parsing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f77438021_2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6f77438021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f77438021_2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6f77438021_2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54" name="Shape 54"/>
        <p:cNvGrpSpPr/>
        <p:nvPr/>
      </p:nvGrpSpPr>
      <p:grpSpPr>
        <a:xfrm>
          <a:off x="0" y="0"/>
          <a:ext cx="0" cy="0"/>
          <a:chOff x="0" y="0"/>
          <a:chExt cx="0" cy="0"/>
        </a:xfrm>
      </p:grpSpPr>
      <p:cxnSp>
        <p:nvCxnSpPr>
          <p:cNvPr id="55" name="Google Shape;55;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6" name="Google Shape;56;p14"/>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60" name="Shape 60"/>
        <p:cNvGrpSpPr/>
        <p:nvPr/>
      </p:nvGrpSpPr>
      <p:grpSpPr>
        <a:xfrm>
          <a:off x="0" y="0"/>
          <a:ext cx="0" cy="0"/>
          <a:chOff x="0" y="0"/>
          <a:chExt cx="0" cy="0"/>
        </a:xfrm>
      </p:grpSpPr>
      <p:cxnSp>
        <p:nvCxnSpPr>
          <p:cNvPr id="61" name="Google Shape;61;p16"/>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62" name="Google Shape;62;p16"/>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63" name="Google Shape;63;p16"/>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64" name="Google Shape;64;p16"/>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65" name="Google Shape;65;p16"/>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6" name="Google Shape;66;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7" name="Shape 67"/>
        <p:cNvGrpSpPr/>
        <p:nvPr/>
      </p:nvGrpSpPr>
      <p:grpSpPr>
        <a:xfrm>
          <a:off x="0" y="0"/>
          <a:ext cx="0" cy="0"/>
          <a:chOff x="0" y="0"/>
          <a:chExt cx="0" cy="0"/>
        </a:xfrm>
      </p:grpSpPr>
      <p:cxnSp>
        <p:nvCxnSpPr>
          <p:cNvPr id="68" name="Google Shape;68;p17"/>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69" name="Google Shape;69;p17"/>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70" name="Google Shape;70;p17"/>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71" name="Google Shape;71;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2" name="Shape 72"/>
        <p:cNvGrpSpPr/>
        <p:nvPr/>
      </p:nvGrpSpPr>
      <p:grpSpPr>
        <a:xfrm>
          <a:off x="0" y="0"/>
          <a:ext cx="0" cy="0"/>
          <a:chOff x="0" y="0"/>
          <a:chExt cx="0" cy="0"/>
        </a:xfrm>
      </p:grpSpPr>
      <p:cxnSp>
        <p:nvCxnSpPr>
          <p:cNvPr id="73" name="Google Shape;73;p18"/>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74" name="Google Shape;74;p18"/>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75" name="Google Shape;75;p18"/>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76" name="Google Shape;76;p18"/>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 name="Google Shape;77;p18"/>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8" name="Google Shape;78;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9" name="Shape 79"/>
        <p:cNvGrpSpPr/>
        <p:nvPr/>
      </p:nvGrpSpPr>
      <p:grpSpPr>
        <a:xfrm>
          <a:off x="0" y="0"/>
          <a:ext cx="0" cy="0"/>
          <a:chOff x="0" y="0"/>
          <a:chExt cx="0" cy="0"/>
        </a:xfrm>
      </p:grpSpPr>
      <p:cxnSp>
        <p:nvCxnSpPr>
          <p:cNvPr id="80" name="Google Shape;80;p19"/>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81" name="Google Shape;81;p19"/>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82" name="Google Shape;82;p1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3" name="Google Shape;83;p19"/>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4" name="Google Shape;84;p19"/>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19"/>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6" name="Google Shape;86;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sp>
        <p:nvSpPr>
          <p:cNvPr id="88" name="Google Shape;88;p20"/>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9" name="Google Shape;89;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0" name="Shape 90"/>
        <p:cNvGrpSpPr/>
        <p:nvPr/>
      </p:nvGrpSpPr>
      <p:grpSpPr>
        <a:xfrm>
          <a:off x="0" y="0"/>
          <a:ext cx="0" cy="0"/>
          <a:chOff x="0" y="0"/>
          <a:chExt cx="0" cy="0"/>
        </a:xfrm>
      </p:grpSpPr>
      <p:cxnSp>
        <p:nvCxnSpPr>
          <p:cNvPr id="91" name="Google Shape;91;p2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92" name="Google Shape;92;p21"/>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3" name="Google Shape;93;p21"/>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4" name="Google Shape;94;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22"/>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7" name="Google Shape;97;p2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8" name="Google Shape;98;p22"/>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99" name="Google Shape;99;p22"/>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0" name="Google Shape;100;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01" name="Google Shape;101;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2" name="Shape 102"/>
        <p:cNvGrpSpPr/>
        <p:nvPr/>
      </p:nvGrpSpPr>
      <p:grpSpPr>
        <a:xfrm>
          <a:off x="0" y="0"/>
          <a:ext cx="0" cy="0"/>
          <a:chOff x="0" y="0"/>
          <a:chExt cx="0" cy="0"/>
        </a:xfrm>
      </p:grpSpPr>
      <p:cxnSp>
        <p:nvCxnSpPr>
          <p:cNvPr id="103" name="Google Shape;103;p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4" name="Google Shape;104;p23"/>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5" name="Google Shape;105;p23"/>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6" name="Google Shape;106;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7" name="Shape 107"/>
        <p:cNvGrpSpPr/>
        <p:nvPr/>
      </p:nvGrpSpPr>
      <p:grpSpPr>
        <a:xfrm>
          <a:off x="0" y="0"/>
          <a:ext cx="0" cy="0"/>
          <a:chOff x="0" y="0"/>
          <a:chExt cx="0" cy="0"/>
        </a:xfrm>
      </p:grpSpPr>
      <p:cxnSp>
        <p:nvCxnSpPr>
          <p:cNvPr id="108" name="Google Shape;108;p24"/>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9" name="Google Shape;109;p24"/>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10" name="Google Shape;110;p24"/>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11" name="Google Shape;111;p24"/>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12" name="Google Shape;112;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53" name="Google Shape;53;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5"/>
          <p:cNvSpPr txBox="1"/>
          <p:nvPr>
            <p:ph type="title"/>
          </p:nvPr>
        </p:nvSpPr>
        <p:spPr>
          <a:xfrm>
            <a:off x="283103" y="712141"/>
            <a:ext cx="6244200" cy="383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800"/>
              <a:buNone/>
            </a:pPr>
            <a:br>
              <a:rPr lang="en"/>
            </a:br>
            <a:br>
              <a:rPr lang="en"/>
            </a:br>
            <a:r>
              <a:rPr lang="en"/>
              <a:t>Data Preparation</a:t>
            </a:r>
            <a:endParaRPr/>
          </a:p>
          <a:p>
            <a:pPr indent="0" lvl="0" marL="0" rtl="0" algn="l">
              <a:lnSpc>
                <a:spcPct val="100000"/>
              </a:lnSpc>
              <a:spcBef>
                <a:spcPts val="0"/>
              </a:spcBef>
              <a:spcAft>
                <a:spcPts val="0"/>
              </a:spcAft>
              <a:buSzPts val="4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4"/>
          <p:cNvSpPr txBox="1"/>
          <p:nvPr/>
        </p:nvSpPr>
        <p:spPr>
          <a:xfrm>
            <a:off x="271425" y="196775"/>
            <a:ext cx="2741400" cy="6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Data Cleaning</a:t>
            </a:r>
            <a:endParaRPr b="0" i="0" sz="3000" u="none" cap="none" strike="noStrike">
              <a:solidFill>
                <a:srgbClr val="FFFFFF"/>
              </a:solidFill>
              <a:latin typeface="Arial"/>
              <a:ea typeface="Arial"/>
              <a:cs typeface="Arial"/>
              <a:sym typeface="Arial"/>
            </a:endParaRPr>
          </a:p>
        </p:txBody>
      </p:sp>
      <p:cxnSp>
        <p:nvCxnSpPr>
          <p:cNvPr id="185" name="Google Shape;185;p34"/>
          <p:cNvCxnSpPr/>
          <p:nvPr/>
        </p:nvCxnSpPr>
        <p:spPr>
          <a:xfrm flipH="1" rot="10800000">
            <a:off x="318925" y="841175"/>
            <a:ext cx="8095200" cy="6900"/>
          </a:xfrm>
          <a:prstGeom prst="straightConnector1">
            <a:avLst/>
          </a:prstGeom>
          <a:noFill/>
          <a:ln cap="flat" cmpd="sng" w="9525">
            <a:solidFill>
              <a:schemeClr val="dk1"/>
            </a:solidFill>
            <a:prstDash val="solid"/>
            <a:round/>
            <a:headEnd len="sm" w="sm" type="none"/>
            <a:tailEnd len="sm" w="sm" type="none"/>
          </a:ln>
        </p:spPr>
      </p:cxnSp>
      <p:sp>
        <p:nvSpPr>
          <p:cNvPr id="186" name="Google Shape;186;p34"/>
          <p:cNvSpPr txBox="1"/>
          <p:nvPr/>
        </p:nvSpPr>
        <p:spPr>
          <a:xfrm>
            <a:off x="318925" y="985340"/>
            <a:ext cx="8034000" cy="33726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B7B7B7"/>
                </a:solidFill>
                <a:latin typeface="Arial"/>
                <a:ea typeface="Arial"/>
                <a:cs typeface="Arial"/>
                <a:sym typeface="Arial"/>
              </a:rPr>
              <a:t>The process of sanitizing data for further processing. This is a very common task and one that is rarely automatable.</a:t>
            </a:r>
            <a:endParaRPr b="0" i="0" sz="2400" u="none" cap="none" strike="noStrike">
              <a:solidFill>
                <a:srgbClr val="B7B7B7"/>
              </a:solidFill>
              <a:latin typeface="Arial"/>
              <a:ea typeface="Arial"/>
              <a:cs typeface="Arial"/>
              <a:sym typeface="Arial"/>
            </a:endParaRPr>
          </a:p>
          <a:p>
            <a:pPr indent="-196596" lvl="0" marL="285750" marR="0" rtl="0" algn="l">
              <a:lnSpc>
                <a:spcPct val="100000"/>
              </a:lnSpc>
              <a:spcBef>
                <a:spcPts val="0"/>
              </a:spcBef>
              <a:spcAft>
                <a:spcPts val="0"/>
              </a:spcAft>
              <a:buClr>
                <a:schemeClr val="lt1"/>
              </a:buClr>
              <a:buSzPts val="1404"/>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2520"/>
              <a:buFont typeface="Arial"/>
              <a:buChar char="•"/>
            </a:pPr>
            <a:r>
              <a:rPr b="0" i="0" lang="en" sz="1800" u="none" cap="none" strike="noStrike">
                <a:solidFill>
                  <a:srgbClr val="FFFFFF"/>
                </a:solidFill>
                <a:latin typeface="Arial"/>
                <a:ea typeface="Arial"/>
                <a:cs typeface="Arial"/>
                <a:sym typeface="Arial"/>
              </a:rPr>
              <a:t>Delete duplicate observations</a:t>
            </a:r>
            <a:endParaRPr/>
          </a:p>
          <a:p>
            <a:pPr indent="-125729" lvl="0" marL="285750" marR="0" rtl="0" algn="l">
              <a:lnSpc>
                <a:spcPct val="100000"/>
              </a:lnSpc>
              <a:spcBef>
                <a:spcPts val="0"/>
              </a:spcBef>
              <a:spcAft>
                <a:spcPts val="0"/>
              </a:spcAft>
              <a:buClr>
                <a:schemeClr val="lt1"/>
              </a:buClr>
              <a:buSzPts val="2520"/>
              <a:buFont typeface="Arial"/>
              <a:buNone/>
            </a:pPr>
            <a:r>
              <a:t/>
            </a:r>
            <a:endParaRPr b="0" i="0" sz="1800" u="none" cap="none" strike="noStrike">
              <a:solidFill>
                <a:srgbClr val="FFFFFF"/>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2520"/>
              <a:buFont typeface="Arial"/>
              <a:buChar char="•"/>
            </a:pPr>
            <a:r>
              <a:rPr b="0" i="0" lang="en" sz="1800" u="none" cap="none" strike="noStrike">
                <a:solidFill>
                  <a:srgbClr val="FFFFFF"/>
                </a:solidFill>
                <a:latin typeface="Arial"/>
                <a:ea typeface="Arial"/>
                <a:cs typeface="Arial"/>
                <a:sym typeface="Arial"/>
              </a:rPr>
              <a:t>Handle missing values</a:t>
            </a:r>
            <a:endParaRPr/>
          </a:p>
          <a:p>
            <a:pPr indent="-125729" lvl="0" marL="285750" marR="0" rtl="0" algn="l">
              <a:lnSpc>
                <a:spcPct val="100000"/>
              </a:lnSpc>
              <a:spcBef>
                <a:spcPts val="0"/>
              </a:spcBef>
              <a:spcAft>
                <a:spcPts val="0"/>
              </a:spcAft>
              <a:buClr>
                <a:schemeClr val="lt1"/>
              </a:buClr>
              <a:buSzPts val="2520"/>
              <a:buFont typeface="Arial"/>
              <a:buNone/>
            </a:pPr>
            <a:r>
              <a:t/>
            </a:r>
            <a:endParaRPr b="0" i="0" sz="1800" u="none" cap="none" strike="noStrike">
              <a:solidFill>
                <a:srgbClr val="FFFFFF"/>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2520"/>
              <a:buFont typeface="Arial"/>
              <a:buChar char="•"/>
            </a:pPr>
            <a:r>
              <a:rPr b="0" i="0" lang="en" sz="1800" u="none" cap="none" strike="noStrike">
                <a:solidFill>
                  <a:srgbClr val="FFFFFF"/>
                </a:solidFill>
                <a:latin typeface="Arial"/>
                <a:ea typeface="Arial"/>
                <a:cs typeface="Arial"/>
                <a:sym typeface="Arial"/>
              </a:rPr>
              <a:t>Combine sparse categorical features</a:t>
            </a:r>
            <a:endParaRPr/>
          </a:p>
          <a:p>
            <a:pPr indent="-215900" lvl="2" marL="285750" marR="0" rtl="0" algn="l">
              <a:lnSpc>
                <a:spcPct val="100000"/>
              </a:lnSpc>
              <a:spcBef>
                <a:spcPts val="0"/>
              </a:spcBef>
              <a:spcAft>
                <a:spcPts val="0"/>
              </a:spcAft>
              <a:buClr>
                <a:schemeClr val="dk2"/>
              </a:buClr>
              <a:buSzPts val="1100"/>
              <a:buFont typeface="Courier New"/>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5"/>
          <p:cNvSpPr txBox="1"/>
          <p:nvPr/>
        </p:nvSpPr>
        <p:spPr>
          <a:xfrm>
            <a:off x="550525" y="94400"/>
            <a:ext cx="62244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rPr>
              <a:t>Original Data vs Processed Data</a:t>
            </a:r>
            <a:endParaRPr b="0" i="0" sz="3000" u="none" cap="none" strike="noStrike">
              <a:solidFill>
                <a:srgbClr val="FFFFFF"/>
              </a:solidFill>
              <a:latin typeface="Arial"/>
              <a:ea typeface="Arial"/>
              <a:cs typeface="Arial"/>
              <a:sym typeface="Arial"/>
            </a:endParaRPr>
          </a:p>
        </p:txBody>
      </p:sp>
      <p:cxnSp>
        <p:nvCxnSpPr>
          <p:cNvPr id="192" name="Google Shape;192;p35"/>
          <p:cNvCxnSpPr/>
          <p:nvPr/>
        </p:nvCxnSpPr>
        <p:spPr>
          <a:xfrm flipH="1" rot="10800000">
            <a:off x="564900" y="755000"/>
            <a:ext cx="8014200" cy="23700"/>
          </a:xfrm>
          <a:prstGeom prst="straightConnector1">
            <a:avLst/>
          </a:prstGeom>
          <a:noFill/>
          <a:ln cap="flat" cmpd="sng" w="9525">
            <a:solidFill>
              <a:schemeClr val="dk1"/>
            </a:solidFill>
            <a:prstDash val="solid"/>
            <a:round/>
            <a:headEnd len="sm" w="sm" type="none"/>
            <a:tailEnd len="sm" w="sm" type="none"/>
          </a:ln>
        </p:spPr>
      </p:cxnSp>
      <p:sp>
        <p:nvSpPr>
          <p:cNvPr id="193" name="Google Shape;193;p35"/>
          <p:cNvSpPr txBox="1"/>
          <p:nvPr/>
        </p:nvSpPr>
        <p:spPr>
          <a:xfrm>
            <a:off x="2608950" y="2077225"/>
            <a:ext cx="5955900" cy="28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id="194" name="Google Shape;194;p35"/>
          <p:cNvPicPr preferRelativeResize="0"/>
          <p:nvPr/>
        </p:nvPicPr>
        <p:blipFill>
          <a:blip r:embed="rId4">
            <a:alphaModFix/>
          </a:blip>
          <a:stretch>
            <a:fillRect/>
          </a:stretch>
        </p:blipFill>
        <p:spPr>
          <a:xfrm>
            <a:off x="1455800" y="1375500"/>
            <a:ext cx="5265698" cy="3092875"/>
          </a:xfrm>
          <a:prstGeom prst="rect">
            <a:avLst/>
          </a:prstGeom>
          <a:noFill/>
          <a:ln>
            <a:noFill/>
          </a:ln>
        </p:spPr>
      </p:pic>
      <p:sp>
        <p:nvSpPr>
          <p:cNvPr id="195" name="Google Shape;195;p35"/>
          <p:cNvSpPr txBox="1"/>
          <p:nvPr/>
        </p:nvSpPr>
        <p:spPr>
          <a:xfrm>
            <a:off x="1597200" y="4587075"/>
            <a:ext cx="47385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9D9D9"/>
                </a:solidFill>
                <a:latin typeface="Lato"/>
                <a:ea typeface="Lato"/>
                <a:cs typeface="Lato"/>
                <a:sym typeface="Lato"/>
              </a:rPr>
              <a:t>Processed  Data</a:t>
            </a:r>
            <a:endParaRPr sz="1800">
              <a:solidFill>
                <a:srgbClr val="D9D9D9"/>
              </a:solidFill>
              <a:latin typeface="Lato"/>
              <a:ea typeface="Lato"/>
              <a:cs typeface="Lato"/>
              <a:sym typeface="Lato"/>
            </a:endParaRPr>
          </a:p>
        </p:txBody>
      </p:sp>
      <p:sp>
        <p:nvSpPr>
          <p:cNvPr id="196" name="Google Shape;196;p35"/>
          <p:cNvSpPr txBox="1"/>
          <p:nvPr/>
        </p:nvSpPr>
        <p:spPr>
          <a:xfrm>
            <a:off x="1597200" y="897400"/>
            <a:ext cx="5124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Lato"/>
                <a:ea typeface="Lato"/>
                <a:cs typeface="Lato"/>
                <a:sym typeface="Lato"/>
              </a:rPr>
              <a:t>Unclean Data</a:t>
            </a:r>
            <a:endParaRPr sz="1800">
              <a:solidFill>
                <a:srgbClr val="F3F3F3"/>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6"/>
          <p:cNvSpPr txBox="1"/>
          <p:nvPr/>
        </p:nvSpPr>
        <p:spPr>
          <a:xfrm>
            <a:off x="550525" y="94400"/>
            <a:ext cx="62244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FFFFFF"/>
                </a:solidFill>
              </a:rPr>
              <a:t>Original Data vs Processed Data</a:t>
            </a:r>
            <a:endParaRPr b="0" i="0" sz="3000" u="none" cap="none" strike="noStrike">
              <a:solidFill>
                <a:srgbClr val="FFFFFF"/>
              </a:solidFill>
              <a:latin typeface="Arial"/>
              <a:ea typeface="Arial"/>
              <a:cs typeface="Arial"/>
              <a:sym typeface="Arial"/>
            </a:endParaRPr>
          </a:p>
        </p:txBody>
      </p:sp>
      <p:cxnSp>
        <p:nvCxnSpPr>
          <p:cNvPr id="202" name="Google Shape;202;p36"/>
          <p:cNvCxnSpPr/>
          <p:nvPr/>
        </p:nvCxnSpPr>
        <p:spPr>
          <a:xfrm flipH="1" rot="10800000">
            <a:off x="564900" y="755000"/>
            <a:ext cx="8014200" cy="23700"/>
          </a:xfrm>
          <a:prstGeom prst="straightConnector1">
            <a:avLst/>
          </a:prstGeom>
          <a:noFill/>
          <a:ln cap="flat" cmpd="sng" w="9525">
            <a:solidFill>
              <a:schemeClr val="dk1"/>
            </a:solidFill>
            <a:prstDash val="solid"/>
            <a:round/>
            <a:headEnd len="sm" w="sm" type="none"/>
            <a:tailEnd len="sm" w="sm" type="none"/>
          </a:ln>
        </p:spPr>
      </p:cxnSp>
      <p:sp>
        <p:nvSpPr>
          <p:cNvPr id="203" name="Google Shape;203;p36"/>
          <p:cNvSpPr txBox="1"/>
          <p:nvPr/>
        </p:nvSpPr>
        <p:spPr>
          <a:xfrm>
            <a:off x="2608950" y="2077225"/>
            <a:ext cx="5955900" cy="28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id="204" name="Google Shape;204;p36"/>
          <p:cNvPicPr preferRelativeResize="0"/>
          <p:nvPr/>
        </p:nvPicPr>
        <p:blipFill>
          <a:blip r:embed="rId4">
            <a:alphaModFix/>
          </a:blip>
          <a:stretch>
            <a:fillRect/>
          </a:stretch>
        </p:blipFill>
        <p:spPr>
          <a:xfrm>
            <a:off x="1749600" y="984325"/>
            <a:ext cx="5264975" cy="389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7"/>
          <p:cNvSpPr txBox="1"/>
          <p:nvPr/>
        </p:nvSpPr>
        <p:spPr>
          <a:xfrm>
            <a:off x="550525" y="94400"/>
            <a:ext cx="37332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Feature Engineering</a:t>
            </a:r>
            <a:endParaRPr b="0" i="0" sz="3000" u="none" cap="none" strike="noStrike">
              <a:solidFill>
                <a:srgbClr val="FFFFFF"/>
              </a:solidFill>
              <a:latin typeface="Arial"/>
              <a:ea typeface="Arial"/>
              <a:cs typeface="Arial"/>
              <a:sym typeface="Arial"/>
            </a:endParaRPr>
          </a:p>
        </p:txBody>
      </p:sp>
      <p:cxnSp>
        <p:nvCxnSpPr>
          <p:cNvPr id="210" name="Google Shape;210;p37"/>
          <p:cNvCxnSpPr/>
          <p:nvPr/>
        </p:nvCxnSpPr>
        <p:spPr>
          <a:xfrm flipH="1" rot="10800000">
            <a:off x="564900" y="755000"/>
            <a:ext cx="8014200" cy="23700"/>
          </a:xfrm>
          <a:prstGeom prst="straightConnector1">
            <a:avLst/>
          </a:prstGeom>
          <a:noFill/>
          <a:ln cap="flat" cmpd="sng" w="9525">
            <a:solidFill>
              <a:schemeClr val="dk1"/>
            </a:solidFill>
            <a:prstDash val="solid"/>
            <a:round/>
            <a:headEnd len="sm" w="sm" type="none"/>
            <a:tailEnd len="sm" w="sm" type="none"/>
          </a:ln>
        </p:spPr>
      </p:cxnSp>
      <p:sp>
        <p:nvSpPr>
          <p:cNvPr id="211" name="Google Shape;211;p37"/>
          <p:cNvSpPr txBox="1"/>
          <p:nvPr/>
        </p:nvSpPr>
        <p:spPr>
          <a:xfrm>
            <a:off x="550525" y="1061725"/>
            <a:ext cx="8014200" cy="39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EFEFEF"/>
                </a:solidFill>
                <a:latin typeface="Arial"/>
                <a:ea typeface="Arial"/>
                <a:cs typeface="Arial"/>
                <a:sym typeface="Arial"/>
              </a:rPr>
              <a:t>Feature engineering is about creating new input features from your existing ones. </a:t>
            </a:r>
            <a:endParaRPr>
              <a:solidFill>
                <a:srgbClr val="EFEFEF"/>
              </a:solidFil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EFEFE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EFEFEF"/>
                </a:solidFill>
                <a:latin typeface="Arial"/>
                <a:ea typeface="Arial"/>
                <a:cs typeface="Arial"/>
                <a:sym typeface="Arial"/>
              </a:rPr>
              <a:t>This also includes converting features to a format which an algorithm can “understand.”</a:t>
            </a:r>
            <a:endParaRPr b="0" i="0" sz="2400" u="none" cap="none" strike="noStrike">
              <a:solidFill>
                <a:srgbClr val="EFEFE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EFEFE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EFEFEF"/>
                </a:solidFill>
                <a:latin typeface="Arial"/>
                <a:ea typeface="Arial"/>
                <a:cs typeface="Arial"/>
                <a:sym typeface="Arial"/>
              </a:rPr>
              <a:t>In general, you can think of data cleaning as a process of subtraction and feature engineering as a process of addition. </a:t>
            </a:r>
            <a:endParaRPr b="0" i="0" sz="2400" u="none" cap="none" strike="noStrike">
              <a:solidFill>
                <a:srgbClr val="EFEFE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38"/>
          <p:cNvSpPr txBox="1"/>
          <p:nvPr/>
        </p:nvSpPr>
        <p:spPr>
          <a:xfrm>
            <a:off x="550525" y="94400"/>
            <a:ext cx="37332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Feature Engineering</a:t>
            </a:r>
            <a:endParaRPr b="0" i="0" sz="3000" u="none" cap="none" strike="noStrike">
              <a:solidFill>
                <a:srgbClr val="FFFFFF"/>
              </a:solidFill>
              <a:latin typeface="Arial"/>
              <a:ea typeface="Arial"/>
              <a:cs typeface="Arial"/>
              <a:sym typeface="Arial"/>
            </a:endParaRPr>
          </a:p>
        </p:txBody>
      </p:sp>
      <p:cxnSp>
        <p:nvCxnSpPr>
          <p:cNvPr id="217" name="Google Shape;217;p38"/>
          <p:cNvCxnSpPr/>
          <p:nvPr/>
        </p:nvCxnSpPr>
        <p:spPr>
          <a:xfrm flipH="1" rot="10800000">
            <a:off x="564900" y="755000"/>
            <a:ext cx="8014200" cy="23700"/>
          </a:xfrm>
          <a:prstGeom prst="straightConnector1">
            <a:avLst/>
          </a:prstGeom>
          <a:noFill/>
          <a:ln cap="flat" cmpd="sng" w="9525">
            <a:solidFill>
              <a:schemeClr val="dk1"/>
            </a:solidFill>
            <a:prstDash val="solid"/>
            <a:round/>
            <a:headEnd len="sm" w="sm" type="none"/>
            <a:tailEnd len="sm" w="sm" type="none"/>
          </a:ln>
        </p:spPr>
      </p:cxnSp>
      <p:sp>
        <p:nvSpPr>
          <p:cNvPr id="218" name="Google Shape;218;p38"/>
          <p:cNvSpPr txBox="1"/>
          <p:nvPr/>
        </p:nvSpPr>
        <p:spPr>
          <a:xfrm>
            <a:off x="550525" y="1061725"/>
            <a:ext cx="8014200" cy="39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EFEFEF"/>
              </a:solidFill>
              <a:latin typeface="Arial"/>
              <a:ea typeface="Arial"/>
              <a:cs typeface="Arial"/>
              <a:sym typeface="Arial"/>
            </a:endParaRPr>
          </a:p>
        </p:txBody>
      </p:sp>
      <p:pic>
        <p:nvPicPr>
          <p:cNvPr id="219" name="Google Shape;219;p38"/>
          <p:cNvPicPr preferRelativeResize="0"/>
          <p:nvPr/>
        </p:nvPicPr>
        <p:blipFill>
          <a:blip r:embed="rId4">
            <a:alphaModFix/>
          </a:blip>
          <a:stretch>
            <a:fillRect/>
          </a:stretch>
        </p:blipFill>
        <p:spPr>
          <a:xfrm>
            <a:off x="151850" y="1198775"/>
            <a:ext cx="8427251" cy="3350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9"/>
          <p:cNvSpPr txBox="1"/>
          <p:nvPr/>
        </p:nvSpPr>
        <p:spPr>
          <a:xfrm>
            <a:off x="550525" y="94400"/>
            <a:ext cx="37332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Feature Engineering</a:t>
            </a:r>
            <a:endParaRPr b="0" i="0" sz="3000" u="none" cap="none" strike="noStrike">
              <a:solidFill>
                <a:srgbClr val="FFFFFF"/>
              </a:solidFill>
              <a:latin typeface="Arial"/>
              <a:ea typeface="Arial"/>
              <a:cs typeface="Arial"/>
              <a:sym typeface="Arial"/>
            </a:endParaRPr>
          </a:p>
        </p:txBody>
      </p:sp>
      <p:cxnSp>
        <p:nvCxnSpPr>
          <p:cNvPr id="225" name="Google Shape;225;p39"/>
          <p:cNvCxnSpPr/>
          <p:nvPr/>
        </p:nvCxnSpPr>
        <p:spPr>
          <a:xfrm flipH="1" rot="10800000">
            <a:off x="564900" y="755000"/>
            <a:ext cx="8014200" cy="23700"/>
          </a:xfrm>
          <a:prstGeom prst="straightConnector1">
            <a:avLst/>
          </a:prstGeom>
          <a:noFill/>
          <a:ln cap="flat" cmpd="sng" w="9525">
            <a:solidFill>
              <a:schemeClr val="dk1"/>
            </a:solidFill>
            <a:prstDash val="solid"/>
            <a:round/>
            <a:headEnd len="sm" w="sm" type="none"/>
            <a:tailEnd len="sm" w="sm" type="none"/>
          </a:ln>
        </p:spPr>
      </p:cxnSp>
      <p:sp>
        <p:nvSpPr>
          <p:cNvPr id="226" name="Google Shape;226;p39"/>
          <p:cNvSpPr txBox="1"/>
          <p:nvPr/>
        </p:nvSpPr>
        <p:spPr>
          <a:xfrm>
            <a:off x="550525" y="1061725"/>
            <a:ext cx="8014200" cy="39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EFEFEF"/>
              </a:solidFill>
              <a:latin typeface="Arial"/>
              <a:ea typeface="Arial"/>
              <a:cs typeface="Arial"/>
              <a:sym typeface="Arial"/>
            </a:endParaRPr>
          </a:p>
        </p:txBody>
      </p:sp>
      <p:pic>
        <p:nvPicPr>
          <p:cNvPr id="227" name="Google Shape;227;p39"/>
          <p:cNvPicPr preferRelativeResize="0"/>
          <p:nvPr/>
        </p:nvPicPr>
        <p:blipFill>
          <a:blip r:embed="rId4">
            <a:alphaModFix/>
          </a:blip>
          <a:stretch>
            <a:fillRect/>
          </a:stretch>
        </p:blipFill>
        <p:spPr>
          <a:xfrm>
            <a:off x="446400" y="919749"/>
            <a:ext cx="8222456" cy="390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40"/>
          <p:cNvSpPr txBox="1"/>
          <p:nvPr/>
        </p:nvSpPr>
        <p:spPr>
          <a:xfrm>
            <a:off x="550525" y="94400"/>
            <a:ext cx="37332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Feature Engineering</a:t>
            </a:r>
            <a:endParaRPr b="0" i="0" sz="3000" u="none" cap="none" strike="noStrike">
              <a:solidFill>
                <a:srgbClr val="FFFFFF"/>
              </a:solidFill>
              <a:latin typeface="Arial"/>
              <a:ea typeface="Arial"/>
              <a:cs typeface="Arial"/>
              <a:sym typeface="Arial"/>
            </a:endParaRPr>
          </a:p>
        </p:txBody>
      </p:sp>
      <p:cxnSp>
        <p:nvCxnSpPr>
          <p:cNvPr id="233" name="Google Shape;233;p40"/>
          <p:cNvCxnSpPr/>
          <p:nvPr/>
        </p:nvCxnSpPr>
        <p:spPr>
          <a:xfrm flipH="1" rot="10800000">
            <a:off x="564900" y="755000"/>
            <a:ext cx="8014200" cy="23700"/>
          </a:xfrm>
          <a:prstGeom prst="straightConnector1">
            <a:avLst/>
          </a:prstGeom>
          <a:noFill/>
          <a:ln cap="flat" cmpd="sng" w="9525">
            <a:solidFill>
              <a:schemeClr val="dk1"/>
            </a:solidFill>
            <a:prstDash val="solid"/>
            <a:round/>
            <a:headEnd len="sm" w="sm" type="none"/>
            <a:tailEnd len="sm" w="sm" type="none"/>
          </a:ln>
        </p:spPr>
      </p:cxnSp>
      <p:sp>
        <p:nvSpPr>
          <p:cNvPr id="234" name="Google Shape;234;p40"/>
          <p:cNvSpPr txBox="1"/>
          <p:nvPr/>
        </p:nvSpPr>
        <p:spPr>
          <a:xfrm>
            <a:off x="550525" y="1061725"/>
            <a:ext cx="8014200" cy="39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EFEFEF"/>
              </a:solidFill>
              <a:latin typeface="Arial"/>
              <a:ea typeface="Arial"/>
              <a:cs typeface="Arial"/>
              <a:sym typeface="Arial"/>
            </a:endParaRPr>
          </a:p>
        </p:txBody>
      </p:sp>
      <p:pic>
        <p:nvPicPr>
          <p:cNvPr id="235" name="Google Shape;235;p40"/>
          <p:cNvPicPr preferRelativeResize="0"/>
          <p:nvPr/>
        </p:nvPicPr>
        <p:blipFill>
          <a:blip r:embed="rId4">
            <a:alphaModFix/>
          </a:blip>
          <a:stretch>
            <a:fillRect/>
          </a:stretch>
        </p:blipFill>
        <p:spPr>
          <a:xfrm>
            <a:off x="344175" y="1168200"/>
            <a:ext cx="8426901" cy="3146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6"/>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123" name="Google Shape;123;p26"/>
          <p:cNvSpPr txBox="1"/>
          <p:nvPr/>
        </p:nvSpPr>
        <p:spPr>
          <a:xfrm>
            <a:off x="2593950" y="142500"/>
            <a:ext cx="3956100" cy="60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Data Science Process</a:t>
            </a:r>
            <a:endParaRPr b="0" i="0" sz="3000" u="none" cap="none" strike="noStrike">
              <a:solidFill>
                <a:srgbClr val="FFFFFF"/>
              </a:solidFill>
              <a:latin typeface="Arial"/>
              <a:ea typeface="Arial"/>
              <a:cs typeface="Arial"/>
              <a:sym typeface="Arial"/>
            </a:endParaRPr>
          </a:p>
        </p:txBody>
      </p:sp>
      <p:cxnSp>
        <p:nvCxnSpPr>
          <p:cNvPr id="124" name="Google Shape;124;p26"/>
          <p:cNvCxnSpPr/>
          <p:nvPr/>
        </p:nvCxnSpPr>
        <p:spPr>
          <a:xfrm>
            <a:off x="636450" y="746400"/>
            <a:ext cx="7871400" cy="0"/>
          </a:xfrm>
          <a:prstGeom prst="straightConnector1">
            <a:avLst/>
          </a:prstGeom>
          <a:noFill/>
          <a:ln cap="flat" cmpd="sng" w="9525">
            <a:solidFill>
              <a:schemeClr val="dk1"/>
            </a:solidFill>
            <a:prstDash val="solid"/>
            <a:round/>
            <a:headEnd len="sm" w="sm" type="none"/>
            <a:tailEnd len="sm" w="sm" type="none"/>
          </a:ln>
        </p:spPr>
      </p:cxnSp>
      <p:pic>
        <p:nvPicPr>
          <p:cNvPr descr="A close up of a logo&#10;&#10;Description automatically generated" id="125" name="Google Shape;125;p26"/>
          <p:cNvPicPr preferRelativeResize="0"/>
          <p:nvPr/>
        </p:nvPicPr>
        <p:blipFill rotWithShape="1">
          <a:blip r:embed="rId4">
            <a:alphaModFix/>
          </a:blip>
          <a:srcRect b="0" l="0" r="0" t="0"/>
          <a:stretch/>
        </p:blipFill>
        <p:spPr>
          <a:xfrm>
            <a:off x="0" y="1350300"/>
            <a:ext cx="9144000" cy="27463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7"/>
          <p:cNvSpPr txBox="1"/>
          <p:nvPr/>
        </p:nvSpPr>
        <p:spPr>
          <a:xfrm>
            <a:off x="1994451" y="7850"/>
            <a:ext cx="4962939" cy="6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Arial"/>
                <a:ea typeface="Arial"/>
                <a:cs typeface="Arial"/>
                <a:sym typeface="Arial"/>
              </a:rPr>
              <a:t>Model Examples</a:t>
            </a:r>
            <a:endParaRPr b="0" i="0" sz="3000" u="none" cap="none" strike="noStrike">
              <a:solidFill>
                <a:schemeClr val="lt1"/>
              </a:solidFill>
              <a:latin typeface="Arial"/>
              <a:ea typeface="Arial"/>
              <a:cs typeface="Arial"/>
              <a:sym typeface="Arial"/>
            </a:endParaRPr>
          </a:p>
        </p:txBody>
      </p:sp>
      <p:cxnSp>
        <p:nvCxnSpPr>
          <p:cNvPr id="131" name="Google Shape;131;p27"/>
          <p:cNvCxnSpPr/>
          <p:nvPr/>
        </p:nvCxnSpPr>
        <p:spPr>
          <a:xfrm flipH="1" rot="10800000">
            <a:off x="702600" y="825775"/>
            <a:ext cx="7738800" cy="23700"/>
          </a:xfrm>
          <a:prstGeom prst="straightConnector1">
            <a:avLst/>
          </a:prstGeom>
          <a:noFill/>
          <a:ln cap="flat" cmpd="sng" w="9525">
            <a:solidFill>
              <a:schemeClr val="dk1"/>
            </a:solidFill>
            <a:prstDash val="solid"/>
            <a:round/>
            <a:headEnd len="sm" w="sm" type="none"/>
            <a:tailEnd len="sm" w="sm" type="none"/>
          </a:ln>
        </p:spPr>
      </p:cxnSp>
      <p:sp>
        <p:nvSpPr>
          <p:cNvPr id="132" name="Google Shape;132;p27"/>
          <p:cNvSpPr txBox="1"/>
          <p:nvPr/>
        </p:nvSpPr>
        <p:spPr>
          <a:xfrm>
            <a:off x="814050" y="1045975"/>
            <a:ext cx="7515900" cy="3940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60000"/>
              </a:lnSpc>
              <a:spcBef>
                <a:spcPts val="0"/>
              </a:spcBef>
              <a:spcAft>
                <a:spcPts val="0"/>
              </a:spcAft>
              <a:buClr>
                <a:schemeClr val="lt1"/>
              </a:buClr>
              <a:buSzPts val="1800"/>
              <a:buFont typeface="Arial"/>
              <a:buChar char="●"/>
            </a:pPr>
            <a:r>
              <a:rPr b="1" i="0" lang="en" sz="1800" u="none" cap="none" strike="noStrike">
                <a:solidFill>
                  <a:schemeClr val="dk1"/>
                </a:solidFill>
                <a:latin typeface="Arial"/>
                <a:ea typeface="Arial"/>
                <a:cs typeface="Arial"/>
                <a:sym typeface="Arial"/>
              </a:rPr>
              <a:t>Regression</a:t>
            </a:r>
            <a:r>
              <a:rPr b="0" i="0" lang="en" sz="1800" u="none" cap="none" strike="noStrike">
                <a:solidFill>
                  <a:schemeClr val="lt1"/>
                </a:solidFill>
                <a:latin typeface="Arial"/>
                <a:ea typeface="Arial"/>
                <a:cs typeface="Arial"/>
                <a:sym typeface="Arial"/>
              </a:rPr>
              <a:t> is the task for modeling </a:t>
            </a:r>
            <a:r>
              <a:rPr b="0" i="1" lang="en" sz="1800" u="none" cap="none" strike="noStrike">
                <a:solidFill>
                  <a:schemeClr val="accent2"/>
                </a:solidFill>
                <a:latin typeface="Arial"/>
                <a:ea typeface="Arial"/>
                <a:cs typeface="Arial"/>
                <a:sym typeface="Arial"/>
              </a:rPr>
              <a:t>continuous </a:t>
            </a:r>
            <a:r>
              <a:rPr b="0" i="1" lang="en" sz="1800" u="none" cap="none" strike="noStrike">
                <a:solidFill>
                  <a:schemeClr val="lt1"/>
                </a:solidFill>
                <a:latin typeface="Arial"/>
                <a:ea typeface="Arial"/>
                <a:cs typeface="Arial"/>
                <a:sym typeface="Arial"/>
              </a:rPr>
              <a:t>target variables</a:t>
            </a:r>
            <a:r>
              <a:rPr b="0" i="0" lang="en" sz="1800" u="none" cap="none" strike="noStrike">
                <a:solidFill>
                  <a:schemeClr val="lt1"/>
                </a:solidFill>
                <a:latin typeface="Arial"/>
                <a:ea typeface="Arial"/>
                <a:cs typeface="Arial"/>
                <a:sym typeface="Arial"/>
              </a:rPr>
              <a:t>.</a:t>
            </a:r>
            <a:endParaRPr/>
          </a:p>
          <a:p>
            <a:pPr indent="-342900" lvl="1" marL="914400" marR="0" rtl="0" algn="l">
              <a:lnSpc>
                <a:spcPct val="160000"/>
              </a:lnSpc>
              <a:spcBef>
                <a:spcPts val="0"/>
              </a:spcBef>
              <a:spcAft>
                <a:spcPts val="0"/>
              </a:spcAft>
              <a:buClr>
                <a:schemeClr val="lt1"/>
              </a:buClr>
              <a:buSzPts val="1800"/>
              <a:buFont typeface="Arial"/>
              <a:buAutoNum type="alphaLcPeriod"/>
            </a:pPr>
            <a:r>
              <a:rPr b="0" i="0" lang="en" sz="1800" u="none" cap="none" strike="noStrike">
                <a:solidFill>
                  <a:schemeClr val="lt1"/>
                </a:solidFill>
                <a:latin typeface="Arial"/>
                <a:ea typeface="Arial"/>
                <a:cs typeface="Arial"/>
                <a:sym typeface="Arial"/>
              </a:rPr>
              <a:t>Real Estate: Predicting house prices</a:t>
            </a:r>
            <a:endParaRPr/>
          </a:p>
          <a:p>
            <a:pPr indent="-342900" lvl="0" marL="457200" marR="0" rtl="0" algn="l">
              <a:lnSpc>
                <a:spcPct val="160000"/>
              </a:lnSpc>
              <a:spcBef>
                <a:spcPts val="0"/>
              </a:spcBef>
              <a:spcAft>
                <a:spcPts val="0"/>
              </a:spcAft>
              <a:buClr>
                <a:schemeClr val="lt1"/>
              </a:buClr>
              <a:buSzPts val="1800"/>
              <a:buFont typeface="Arial"/>
              <a:buChar char="●"/>
            </a:pPr>
            <a:r>
              <a:rPr b="1" i="0" lang="en" sz="1800" u="none" cap="none" strike="noStrike">
                <a:solidFill>
                  <a:schemeClr val="dk1"/>
                </a:solidFill>
                <a:latin typeface="Arial"/>
                <a:ea typeface="Arial"/>
                <a:cs typeface="Arial"/>
                <a:sym typeface="Arial"/>
              </a:rPr>
              <a:t>Classification</a:t>
            </a:r>
            <a:r>
              <a:rPr b="0" i="0" lang="en" sz="1800" u="none" cap="none" strike="noStrike">
                <a:solidFill>
                  <a:schemeClr val="lt1"/>
                </a:solidFill>
                <a:latin typeface="Arial"/>
                <a:ea typeface="Arial"/>
                <a:cs typeface="Arial"/>
                <a:sym typeface="Arial"/>
              </a:rPr>
              <a:t> is the task for modeling </a:t>
            </a:r>
            <a:r>
              <a:rPr b="0" i="1" lang="en" sz="1800" u="none" cap="none" strike="noStrike">
                <a:solidFill>
                  <a:schemeClr val="accent2"/>
                </a:solidFill>
                <a:latin typeface="Arial"/>
                <a:ea typeface="Arial"/>
                <a:cs typeface="Arial"/>
                <a:sym typeface="Arial"/>
              </a:rPr>
              <a:t>categorical </a:t>
            </a:r>
            <a:r>
              <a:rPr b="0" i="1" lang="en" sz="1800" u="none" cap="none" strike="noStrike">
                <a:solidFill>
                  <a:schemeClr val="lt1"/>
                </a:solidFill>
                <a:latin typeface="Arial"/>
                <a:ea typeface="Arial"/>
                <a:cs typeface="Arial"/>
                <a:sym typeface="Arial"/>
              </a:rPr>
              <a:t>target variables</a:t>
            </a:r>
            <a:r>
              <a:rPr b="0" i="0" lang="en" sz="1800" u="none" cap="none" strike="noStrike">
                <a:solidFill>
                  <a:schemeClr val="lt1"/>
                </a:solidFill>
                <a:latin typeface="Arial"/>
                <a:ea typeface="Arial"/>
                <a:cs typeface="Arial"/>
                <a:sym typeface="Arial"/>
              </a:rPr>
              <a:t>.</a:t>
            </a:r>
            <a:endParaRPr/>
          </a:p>
          <a:p>
            <a:pPr indent="-342900" lvl="1" marL="914400" marR="0" rtl="0" algn="l">
              <a:lnSpc>
                <a:spcPct val="160000"/>
              </a:lnSpc>
              <a:spcBef>
                <a:spcPts val="0"/>
              </a:spcBef>
              <a:spcAft>
                <a:spcPts val="0"/>
              </a:spcAft>
              <a:buClr>
                <a:schemeClr val="lt1"/>
              </a:buClr>
              <a:buSzPts val="1800"/>
              <a:buFont typeface="Arial"/>
              <a:buAutoNum type="alphaLcPeriod"/>
            </a:pPr>
            <a:r>
              <a:rPr b="0" i="0" lang="en" sz="1800" u="none" cap="none" strike="noStrike">
                <a:solidFill>
                  <a:schemeClr val="lt1"/>
                </a:solidFill>
                <a:latin typeface="Arial"/>
                <a:ea typeface="Arial"/>
                <a:cs typeface="Arial"/>
                <a:sym typeface="Arial"/>
              </a:rPr>
              <a:t>Email: Predicting Spam/Not Spam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8"/>
          <p:cNvSpPr txBox="1"/>
          <p:nvPr/>
        </p:nvSpPr>
        <p:spPr>
          <a:xfrm>
            <a:off x="2676600" y="7850"/>
            <a:ext cx="3790800" cy="6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Motivation</a:t>
            </a:r>
            <a:endParaRPr b="0" i="0" sz="3000" u="none" cap="none" strike="noStrike">
              <a:solidFill>
                <a:srgbClr val="FFFFFF"/>
              </a:solidFill>
              <a:latin typeface="Arial"/>
              <a:ea typeface="Arial"/>
              <a:cs typeface="Arial"/>
              <a:sym typeface="Arial"/>
            </a:endParaRPr>
          </a:p>
        </p:txBody>
      </p:sp>
      <p:cxnSp>
        <p:nvCxnSpPr>
          <p:cNvPr id="138" name="Google Shape;138;p28"/>
          <p:cNvCxnSpPr/>
          <p:nvPr/>
        </p:nvCxnSpPr>
        <p:spPr>
          <a:xfrm flipH="1" rot="10800000">
            <a:off x="591150" y="919082"/>
            <a:ext cx="7738800" cy="23700"/>
          </a:xfrm>
          <a:prstGeom prst="straightConnector1">
            <a:avLst/>
          </a:prstGeom>
          <a:noFill/>
          <a:ln cap="flat" cmpd="sng" w="9525">
            <a:solidFill>
              <a:schemeClr val="dk1"/>
            </a:solidFill>
            <a:prstDash val="solid"/>
            <a:round/>
            <a:headEnd len="sm" w="sm" type="none"/>
            <a:tailEnd len="sm" w="sm" type="none"/>
          </a:ln>
        </p:spPr>
      </p:cxnSp>
      <p:sp>
        <p:nvSpPr>
          <p:cNvPr id="139" name="Google Shape;139;p28"/>
          <p:cNvSpPr txBox="1"/>
          <p:nvPr/>
        </p:nvSpPr>
        <p:spPr>
          <a:xfrm>
            <a:off x="814050" y="1045975"/>
            <a:ext cx="7515900" cy="3940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60000"/>
              </a:lnSpc>
              <a:spcBef>
                <a:spcPts val="0"/>
              </a:spcBef>
              <a:spcAft>
                <a:spcPts val="0"/>
              </a:spcAft>
              <a:buClr>
                <a:schemeClr val="lt1"/>
              </a:buClr>
              <a:buSzPts val="1800"/>
              <a:buFont typeface="Arial"/>
              <a:buChar char="●"/>
            </a:pPr>
            <a:r>
              <a:rPr b="0" i="0" lang="en" sz="1800" u="none" cap="none" strike="noStrike">
                <a:solidFill>
                  <a:schemeClr val="lt1"/>
                </a:solidFill>
                <a:latin typeface="Arial"/>
                <a:ea typeface="Arial"/>
                <a:cs typeface="Arial"/>
                <a:sym typeface="Arial"/>
              </a:rPr>
              <a:t>Each observation must be </a:t>
            </a:r>
            <a:r>
              <a:rPr b="0" i="0" lang="en" sz="1800" u="none" cap="none" strike="noStrike">
                <a:solidFill>
                  <a:schemeClr val="dk1"/>
                </a:solidFill>
                <a:latin typeface="Arial"/>
                <a:ea typeface="Arial"/>
                <a:cs typeface="Arial"/>
                <a:sym typeface="Arial"/>
              </a:rPr>
              <a:t>labeled</a:t>
            </a:r>
            <a:r>
              <a:rPr b="0" i="0" lang="en" sz="1800" u="none" cap="none" strike="noStrike">
                <a:solidFill>
                  <a:schemeClr val="lt1"/>
                </a:solidFill>
                <a:latin typeface="Arial"/>
                <a:ea typeface="Arial"/>
                <a:cs typeface="Arial"/>
                <a:sym typeface="Arial"/>
              </a:rPr>
              <a:t> with a "</a:t>
            </a:r>
            <a:r>
              <a:rPr b="0" i="0" lang="en" sz="1800" u="none" cap="none" strike="noStrike">
                <a:solidFill>
                  <a:schemeClr val="dk1"/>
                </a:solidFill>
                <a:latin typeface="Arial"/>
                <a:ea typeface="Arial"/>
                <a:cs typeface="Arial"/>
                <a:sym typeface="Arial"/>
              </a:rPr>
              <a:t>correct answer</a:t>
            </a:r>
            <a:r>
              <a:rPr b="0" i="0" lang="en" sz="1800" u="none" cap="none" strike="noStrike">
                <a:solidFill>
                  <a:schemeClr val="lt1"/>
                </a:solidFill>
                <a:latin typeface="Arial"/>
                <a:ea typeface="Arial"/>
                <a:cs typeface="Arial"/>
                <a:sym typeface="Arial"/>
              </a:rPr>
              <a:t>.“</a:t>
            </a:r>
            <a:endParaRPr/>
          </a:p>
          <a:p>
            <a:pPr indent="0" lvl="0" marL="114300" marR="0" rtl="0" algn="l">
              <a:lnSpc>
                <a:spcPct val="16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342900" lvl="0" marL="457200" marR="0" rtl="0" algn="l">
              <a:lnSpc>
                <a:spcPct val="160000"/>
              </a:lnSpc>
              <a:spcBef>
                <a:spcPts val="0"/>
              </a:spcBef>
              <a:spcAft>
                <a:spcPts val="0"/>
              </a:spcAft>
              <a:buClr>
                <a:schemeClr val="lt1"/>
              </a:buClr>
              <a:buSzPts val="1800"/>
              <a:buFont typeface="Arial"/>
              <a:buChar char="●"/>
            </a:pPr>
            <a:r>
              <a:rPr b="0" i="0" lang="en" sz="1800" u="none" cap="none" strike="noStrike">
                <a:solidFill>
                  <a:schemeClr val="lt1"/>
                </a:solidFill>
                <a:latin typeface="Arial"/>
                <a:ea typeface="Arial"/>
                <a:cs typeface="Arial"/>
                <a:sym typeface="Arial"/>
              </a:rPr>
              <a:t>A predictive model relies on labeled data to learn the patterns between the features and the “correct answer</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CACAC"/>
        </a:solidFill>
      </p:bgPr>
    </p:bg>
    <p:spTree>
      <p:nvGrpSpPr>
        <p:cNvPr id="143" name="Shape 143"/>
        <p:cNvGrpSpPr/>
        <p:nvPr/>
      </p:nvGrpSpPr>
      <p:grpSpPr>
        <a:xfrm>
          <a:off x="0" y="0"/>
          <a:ext cx="0" cy="0"/>
          <a:chOff x="0" y="0"/>
          <a:chExt cx="0" cy="0"/>
        </a:xfrm>
      </p:grpSpPr>
      <p:sp>
        <p:nvSpPr>
          <p:cNvPr id="144" name="Google Shape;144;p29"/>
          <p:cNvSpPr txBox="1"/>
          <p:nvPr>
            <p:ph type="title"/>
          </p:nvPr>
        </p:nvSpPr>
        <p:spPr>
          <a:xfrm>
            <a:off x="248853" y="506868"/>
            <a:ext cx="8674285" cy="71544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en"/>
              <a:t>Outliers &amp; Regression</a:t>
            </a:r>
            <a:endParaRPr/>
          </a:p>
        </p:txBody>
      </p:sp>
      <p:pic>
        <p:nvPicPr>
          <p:cNvPr id="145" name="Google Shape;145;p29"/>
          <p:cNvPicPr preferRelativeResize="0"/>
          <p:nvPr/>
        </p:nvPicPr>
        <p:blipFill rotWithShape="1">
          <a:blip r:embed="rId3">
            <a:alphaModFix/>
          </a:blip>
          <a:srcRect b="0" l="0" r="0" t="0"/>
          <a:stretch/>
        </p:blipFill>
        <p:spPr>
          <a:xfrm>
            <a:off x="2169366" y="1338874"/>
            <a:ext cx="4413380" cy="34781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CACAC"/>
        </a:solidFill>
      </p:bgPr>
    </p:bg>
    <p:spTree>
      <p:nvGrpSpPr>
        <p:cNvPr id="149" name="Shape 149"/>
        <p:cNvGrpSpPr/>
        <p:nvPr/>
      </p:nvGrpSpPr>
      <p:grpSpPr>
        <a:xfrm>
          <a:off x="0" y="0"/>
          <a:ext cx="0" cy="0"/>
          <a:chOff x="0" y="0"/>
          <a:chExt cx="0" cy="0"/>
        </a:xfrm>
      </p:grpSpPr>
      <p:sp>
        <p:nvSpPr>
          <p:cNvPr id="150" name="Google Shape;150;p30"/>
          <p:cNvSpPr txBox="1"/>
          <p:nvPr>
            <p:ph type="title"/>
          </p:nvPr>
        </p:nvSpPr>
        <p:spPr>
          <a:xfrm>
            <a:off x="395069" y="460215"/>
            <a:ext cx="8226415" cy="65945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en"/>
              <a:t>Outliers &amp; Prediction</a:t>
            </a:r>
            <a:endParaRPr/>
          </a:p>
        </p:txBody>
      </p:sp>
      <p:pic>
        <p:nvPicPr>
          <p:cNvPr descr="C:\Users\Rick\Documents\anomoly.svg" id="151" name="Google Shape;151;p30"/>
          <p:cNvPicPr preferRelativeResize="0"/>
          <p:nvPr/>
        </p:nvPicPr>
        <p:blipFill rotWithShape="1">
          <a:blip r:embed="rId3">
            <a:alphaModFix/>
          </a:blip>
          <a:srcRect b="0" l="0" r="0" t="0"/>
          <a:stretch/>
        </p:blipFill>
        <p:spPr>
          <a:xfrm>
            <a:off x="1390261" y="1577200"/>
            <a:ext cx="6176866" cy="2805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31"/>
          <p:cNvSpPr txBox="1"/>
          <p:nvPr/>
        </p:nvSpPr>
        <p:spPr>
          <a:xfrm>
            <a:off x="1304250" y="117975"/>
            <a:ext cx="6535500" cy="6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Data Preparation in Perspective</a:t>
            </a:r>
            <a:endParaRPr b="0" i="0" sz="3000" u="none" cap="none" strike="noStrike">
              <a:solidFill>
                <a:srgbClr val="FFFFFF"/>
              </a:solidFill>
              <a:latin typeface="Arial"/>
              <a:ea typeface="Arial"/>
              <a:cs typeface="Arial"/>
              <a:sym typeface="Arial"/>
            </a:endParaRPr>
          </a:p>
        </p:txBody>
      </p:sp>
      <p:cxnSp>
        <p:nvCxnSpPr>
          <p:cNvPr id="157" name="Google Shape;157;p31"/>
          <p:cNvCxnSpPr/>
          <p:nvPr/>
        </p:nvCxnSpPr>
        <p:spPr>
          <a:xfrm flipH="1" rot="10800000">
            <a:off x="734100" y="723450"/>
            <a:ext cx="7675800" cy="23700"/>
          </a:xfrm>
          <a:prstGeom prst="straightConnector1">
            <a:avLst/>
          </a:prstGeom>
          <a:noFill/>
          <a:ln cap="flat" cmpd="sng" w="9525">
            <a:solidFill>
              <a:schemeClr val="dk1"/>
            </a:solidFill>
            <a:prstDash val="solid"/>
            <a:round/>
            <a:headEnd len="sm" w="sm" type="none"/>
            <a:tailEnd len="sm" w="sm" type="none"/>
          </a:ln>
        </p:spPr>
      </p:cxnSp>
      <p:pic>
        <p:nvPicPr>
          <p:cNvPr id="158" name="Google Shape;158;p31"/>
          <p:cNvPicPr preferRelativeResize="0"/>
          <p:nvPr/>
        </p:nvPicPr>
        <p:blipFill rotWithShape="1">
          <a:blip r:embed="rId4">
            <a:alphaModFix/>
          </a:blip>
          <a:srcRect b="0" l="0" r="0" t="0"/>
          <a:stretch/>
        </p:blipFill>
        <p:spPr>
          <a:xfrm>
            <a:off x="1550525" y="899575"/>
            <a:ext cx="6042939" cy="4028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32"/>
          <p:cNvSpPr txBox="1"/>
          <p:nvPr/>
        </p:nvSpPr>
        <p:spPr>
          <a:xfrm>
            <a:off x="183200" y="101800"/>
            <a:ext cx="45720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Exploratory Data Analysis</a:t>
            </a:r>
            <a:endParaRPr b="0" i="0" sz="3000" u="none" cap="none" strike="noStrike">
              <a:solidFill>
                <a:srgbClr val="FFFFFF"/>
              </a:solidFill>
              <a:latin typeface="Arial"/>
              <a:ea typeface="Arial"/>
              <a:cs typeface="Arial"/>
              <a:sym typeface="Arial"/>
            </a:endParaRPr>
          </a:p>
        </p:txBody>
      </p:sp>
      <p:sp>
        <p:nvSpPr>
          <p:cNvPr id="164" name="Google Shape;164;p32"/>
          <p:cNvSpPr txBox="1"/>
          <p:nvPr/>
        </p:nvSpPr>
        <p:spPr>
          <a:xfrm>
            <a:off x="183200" y="739625"/>
            <a:ext cx="8387100" cy="383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100"/>
              <a:buFont typeface="Arial"/>
              <a:buNone/>
            </a:pPr>
            <a:r>
              <a:rPr b="0" i="0" lang="en" sz="2400" u="none" cap="none" strike="noStrike">
                <a:solidFill>
                  <a:srgbClr val="6FA8DC"/>
                </a:solidFill>
                <a:latin typeface="Arial"/>
                <a:ea typeface="Arial"/>
                <a:cs typeface="Arial"/>
                <a:sym typeface="Arial"/>
              </a:rPr>
              <a:t>Exploratory Data Analysis (EDA) is the first step in your data analysis process. </a:t>
            </a:r>
            <a:endParaRPr b="0" i="0" sz="2400" u="none" cap="none" strike="noStrike">
              <a:solidFill>
                <a:srgbClr val="6FA8DC"/>
              </a:solidFill>
              <a:latin typeface="Arial"/>
              <a:ea typeface="Arial"/>
              <a:cs typeface="Arial"/>
              <a:sym typeface="Arial"/>
            </a:endParaRPr>
          </a:p>
          <a:p>
            <a:pPr indent="0" lvl="0" marL="0" marR="0" rtl="0" algn="l">
              <a:lnSpc>
                <a:spcPct val="115000"/>
              </a:lnSpc>
              <a:spcBef>
                <a:spcPts val="900"/>
              </a:spcBef>
              <a:spcAft>
                <a:spcPts val="0"/>
              </a:spcAft>
              <a:buClr>
                <a:schemeClr val="dk2"/>
              </a:buClr>
              <a:buSzPts val="1100"/>
              <a:buFont typeface="Arial"/>
              <a:buNone/>
            </a:pPr>
            <a:r>
              <a:t/>
            </a:r>
            <a:endParaRPr b="0" i="0" sz="2400" u="none" cap="none" strike="noStrike">
              <a:solidFill>
                <a:srgbClr val="FFFFFF"/>
              </a:solidFill>
              <a:latin typeface="Arial"/>
              <a:ea typeface="Arial"/>
              <a:cs typeface="Arial"/>
              <a:sym typeface="Arial"/>
            </a:endParaRPr>
          </a:p>
          <a:p>
            <a:pPr indent="0" lvl="0" marL="0" marR="0" rtl="0" algn="l">
              <a:lnSpc>
                <a:spcPct val="115000"/>
              </a:lnSpc>
              <a:spcBef>
                <a:spcPts val="900"/>
              </a:spcBef>
              <a:spcAft>
                <a:spcPts val="900"/>
              </a:spcAft>
              <a:buClr>
                <a:schemeClr val="dk2"/>
              </a:buClr>
              <a:buSzPts val="1100"/>
              <a:buFont typeface="Arial"/>
              <a:buNone/>
            </a:pPr>
            <a:r>
              <a:rPr b="0" i="0" lang="en" sz="2400" u="none" cap="none" strike="noStrike">
                <a:solidFill>
                  <a:srgbClr val="FFFFFF"/>
                </a:solidFill>
                <a:latin typeface="Arial"/>
                <a:ea typeface="Arial"/>
                <a:cs typeface="Arial"/>
                <a:sym typeface="Arial"/>
              </a:rPr>
              <a:t>Here, you make sense of the data you have at your disposal and figure out which features of the data may be the best suited for the machine learning task at hand. </a:t>
            </a:r>
            <a:endParaRPr b="0" i="0" sz="2400" u="none" cap="none" strike="noStrike">
              <a:solidFill>
                <a:srgbClr val="FFFFFF"/>
              </a:solidFill>
              <a:latin typeface="Arial"/>
              <a:ea typeface="Arial"/>
              <a:cs typeface="Arial"/>
              <a:sym typeface="Arial"/>
            </a:endParaRPr>
          </a:p>
        </p:txBody>
      </p:sp>
      <p:cxnSp>
        <p:nvCxnSpPr>
          <p:cNvPr id="165" name="Google Shape;165;p32"/>
          <p:cNvCxnSpPr/>
          <p:nvPr/>
        </p:nvCxnSpPr>
        <p:spPr>
          <a:xfrm>
            <a:off x="200150" y="678550"/>
            <a:ext cx="83124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pic>
        <p:nvPicPr>
          <p:cNvPr id="170" name="Google Shape;170;p33"/>
          <p:cNvPicPr preferRelativeResize="0"/>
          <p:nvPr/>
        </p:nvPicPr>
        <p:blipFill rotWithShape="1">
          <a:blip r:embed="rId4">
            <a:alphaModFix/>
          </a:blip>
          <a:srcRect b="0" l="0" r="0" t="0"/>
          <a:stretch/>
        </p:blipFill>
        <p:spPr>
          <a:xfrm>
            <a:off x="736651" y="1337647"/>
            <a:ext cx="2903400" cy="1177027"/>
          </a:xfrm>
          <a:prstGeom prst="rect">
            <a:avLst/>
          </a:prstGeom>
          <a:noFill/>
          <a:ln>
            <a:noFill/>
          </a:ln>
        </p:spPr>
      </p:pic>
      <p:sp>
        <p:nvSpPr>
          <p:cNvPr id="171" name="Google Shape;171;p33"/>
          <p:cNvSpPr txBox="1"/>
          <p:nvPr/>
        </p:nvSpPr>
        <p:spPr>
          <a:xfrm>
            <a:off x="149250" y="729200"/>
            <a:ext cx="4071567" cy="56094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Display example observations from the dataset with Pandas</a:t>
            </a:r>
            <a:endParaRPr b="0" i="0" sz="1400" u="none" cap="none" strike="noStrike">
              <a:solidFill>
                <a:srgbClr val="FFFFFF"/>
              </a:solidFill>
              <a:latin typeface="Arial"/>
              <a:ea typeface="Arial"/>
              <a:cs typeface="Arial"/>
              <a:sym typeface="Arial"/>
            </a:endParaRPr>
          </a:p>
        </p:txBody>
      </p:sp>
      <p:sp>
        <p:nvSpPr>
          <p:cNvPr id="172" name="Google Shape;172;p33"/>
          <p:cNvSpPr txBox="1"/>
          <p:nvPr/>
        </p:nvSpPr>
        <p:spPr>
          <a:xfrm>
            <a:off x="758400" y="0"/>
            <a:ext cx="7608300" cy="65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Exploratory Data Analysis - Topics Covered</a:t>
            </a:r>
            <a:endParaRPr b="0" i="0" sz="3000" u="none" cap="none" strike="noStrike">
              <a:solidFill>
                <a:srgbClr val="FFFFFF"/>
              </a:solidFill>
              <a:latin typeface="Arial"/>
              <a:ea typeface="Arial"/>
              <a:cs typeface="Arial"/>
              <a:sym typeface="Arial"/>
            </a:endParaRPr>
          </a:p>
        </p:txBody>
      </p:sp>
      <p:cxnSp>
        <p:nvCxnSpPr>
          <p:cNvPr id="173" name="Google Shape;173;p33"/>
          <p:cNvCxnSpPr/>
          <p:nvPr/>
        </p:nvCxnSpPr>
        <p:spPr>
          <a:xfrm>
            <a:off x="596400" y="610700"/>
            <a:ext cx="7932300" cy="0"/>
          </a:xfrm>
          <a:prstGeom prst="straightConnector1">
            <a:avLst/>
          </a:prstGeom>
          <a:noFill/>
          <a:ln cap="flat" cmpd="sng" w="9525">
            <a:solidFill>
              <a:schemeClr val="dk1"/>
            </a:solidFill>
            <a:prstDash val="solid"/>
            <a:round/>
            <a:headEnd len="sm" w="sm" type="none"/>
            <a:tailEnd len="sm" w="sm" type="none"/>
          </a:ln>
        </p:spPr>
      </p:cxnSp>
      <p:pic>
        <p:nvPicPr>
          <p:cNvPr id="174" name="Google Shape;174;p33"/>
          <p:cNvPicPr preferRelativeResize="0"/>
          <p:nvPr/>
        </p:nvPicPr>
        <p:blipFill rotWithShape="1">
          <a:blip r:embed="rId5">
            <a:alphaModFix/>
          </a:blip>
          <a:srcRect b="0" l="0" r="0" t="0"/>
          <a:stretch/>
        </p:blipFill>
        <p:spPr>
          <a:xfrm>
            <a:off x="5537050" y="1228250"/>
            <a:ext cx="1897950" cy="1286424"/>
          </a:xfrm>
          <a:prstGeom prst="rect">
            <a:avLst/>
          </a:prstGeom>
          <a:noFill/>
          <a:ln>
            <a:noFill/>
          </a:ln>
        </p:spPr>
      </p:pic>
      <p:sp>
        <p:nvSpPr>
          <p:cNvPr id="175" name="Google Shape;175;p33"/>
          <p:cNvSpPr txBox="1"/>
          <p:nvPr/>
        </p:nvSpPr>
        <p:spPr>
          <a:xfrm>
            <a:off x="4755000" y="778026"/>
            <a:ext cx="3773700" cy="3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Plot categorical distributions using bar plots</a:t>
            </a:r>
            <a:endParaRPr b="0" i="0" sz="1400" u="none" cap="none" strike="noStrike">
              <a:solidFill>
                <a:srgbClr val="FFFFFF"/>
              </a:solidFill>
              <a:latin typeface="Arial"/>
              <a:ea typeface="Arial"/>
              <a:cs typeface="Arial"/>
              <a:sym typeface="Arial"/>
            </a:endParaRPr>
          </a:p>
        </p:txBody>
      </p:sp>
      <p:pic>
        <p:nvPicPr>
          <p:cNvPr id="176" name="Google Shape;176;p33"/>
          <p:cNvPicPr preferRelativeResize="0"/>
          <p:nvPr/>
        </p:nvPicPr>
        <p:blipFill rotWithShape="1">
          <a:blip r:embed="rId6">
            <a:alphaModFix/>
          </a:blip>
          <a:srcRect b="0" l="0" r="0" t="0"/>
          <a:stretch/>
        </p:blipFill>
        <p:spPr>
          <a:xfrm>
            <a:off x="1051972" y="3040891"/>
            <a:ext cx="2266122" cy="1936110"/>
          </a:xfrm>
          <a:prstGeom prst="rect">
            <a:avLst/>
          </a:prstGeom>
          <a:noFill/>
          <a:ln>
            <a:noFill/>
          </a:ln>
        </p:spPr>
      </p:pic>
      <p:sp>
        <p:nvSpPr>
          <p:cNvPr id="177" name="Google Shape;177;p33"/>
          <p:cNvSpPr txBox="1"/>
          <p:nvPr/>
        </p:nvSpPr>
        <p:spPr>
          <a:xfrm>
            <a:off x="926751" y="2671891"/>
            <a:ext cx="2680200" cy="3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Plot Numerical Distributions</a:t>
            </a:r>
            <a:endParaRPr b="0" i="0" sz="1400" u="none" cap="none" strike="noStrike">
              <a:solidFill>
                <a:srgbClr val="FFFFFF"/>
              </a:solidFill>
              <a:latin typeface="Arial"/>
              <a:ea typeface="Arial"/>
              <a:cs typeface="Arial"/>
              <a:sym typeface="Arial"/>
            </a:endParaRPr>
          </a:p>
        </p:txBody>
      </p:sp>
      <p:sp>
        <p:nvSpPr>
          <p:cNvPr id="178" name="Google Shape;178;p33"/>
          <p:cNvSpPr txBox="1"/>
          <p:nvPr/>
        </p:nvSpPr>
        <p:spPr>
          <a:xfrm>
            <a:off x="5615552" y="2628826"/>
            <a:ext cx="1645800" cy="3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Study Correlations</a:t>
            </a:r>
            <a:endParaRPr b="0" i="0" sz="1400" u="none" cap="none" strike="noStrike">
              <a:solidFill>
                <a:srgbClr val="FFFFFF"/>
              </a:solidFill>
              <a:latin typeface="Arial"/>
              <a:ea typeface="Arial"/>
              <a:cs typeface="Arial"/>
              <a:sym typeface="Arial"/>
            </a:endParaRPr>
          </a:p>
        </p:txBody>
      </p:sp>
      <p:pic>
        <p:nvPicPr>
          <p:cNvPr id="179" name="Google Shape;179;p33"/>
          <p:cNvPicPr preferRelativeResize="0"/>
          <p:nvPr/>
        </p:nvPicPr>
        <p:blipFill rotWithShape="1">
          <a:blip r:embed="rId7">
            <a:alphaModFix/>
          </a:blip>
          <a:srcRect b="0" l="0" r="0" t="0"/>
          <a:stretch/>
        </p:blipFill>
        <p:spPr>
          <a:xfrm>
            <a:off x="5537050" y="3040891"/>
            <a:ext cx="1897950" cy="189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